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7" r:id="rId2"/>
    <p:sldId id="260" r:id="rId3"/>
    <p:sldId id="256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9B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40" y="102"/>
      </p:cViewPr>
      <p:guideLst/>
    </p:cSldViewPr>
  </p:slideViewPr>
  <p:notesTextViewPr>
    <p:cViewPr>
      <p:scale>
        <a:sx n="3" d="2"/>
        <a:sy n="3" d="2"/>
      </p:scale>
      <p:origin x="0" y="-5"/>
    </p:cViewPr>
  </p:notesTextViewPr>
  <p:notesViewPr>
    <p:cSldViewPr snapToGrid="0">
      <p:cViewPr varScale="1">
        <p:scale>
          <a:sx n="82" d="100"/>
          <a:sy n="82" d="100"/>
        </p:scale>
        <p:origin x="323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567008-88FB-6A02-651D-6EE2494563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EFB64-B0D0-1C15-4557-FBCB5EC144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9B47E-12B1-4448-8CE5-58A83CC63BEA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B773C-54FF-B51A-1BB7-4C287E482F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65D6E-D4F5-B824-B37D-7A8B67CB6F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E5979-3B33-4164-B783-C1B2A0FFC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31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7919-CF10-4D26-342E-3F8BA7D7B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6A8B3-CC81-1EC4-F0DC-AC43A5590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90324-82A8-E6D0-002F-D7CE9956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A1C3-AE78-46ED-8131-B37167A35E0E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FCFA9-5780-82A0-EE1E-6E5562060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AAAF9-221B-9C4D-6A09-5EA19527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EB37-C7CB-4278-8DE1-0B041725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5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E799E-33B7-A341-216B-426C697F8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97F03-8989-54F6-9F20-2515F60F6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1A6CA-7502-BF20-593B-2F05D8AF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A1C3-AE78-46ED-8131-B37167A35E0E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2BD30-9594-A19F-FF1F-218D9EB64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508F3-6B24-EF8E-725D-50E1030A8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EB37-C7CB-4278-8DE1-0B041725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3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1DE32B-BBE4-3B57-E05D-DBD6081C2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4171C-C264-7251-586D-BB6B44516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DB525-F558-1356-CDB3-C0EC6B9C5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A1C3-AE78-46ED-8131-B37167A35E0E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309A3-A0C8-2079-E415-EB70B1CD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79E08-05B2-36A6-E9D2-B82EF2C3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EB37-C7CB-4278-8DE1-0B041725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7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1616-A3CB-22DF-186E-EDD44A8E2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81948-3A9D-242C-B012-DC772AC1D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0B29C-4C46-E122-2B4E-B96B4F82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A1C3-AE78-46ED-8131-B37167A35E0E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A95C3-BB85-1931-C399-3B89136C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00019-2154-BC32-A039-3995D151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EB37-C7CB-4278-8DE1-0B041725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5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DBC89-96C3-967D-4A83-4C4E43068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A8C69-A2C6-4CDB-27A0-44FB0A574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DA090-6548-6447-2AFD-526105B4C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A1C3-AE78-46ED-8131-B37167A35E0E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04D91-BFEC-3462-E1E4-FB94410F2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B23E2-094A-6182-748F-2DD6CDDE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EB37-C7CB-4278-8DE1-0B041725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6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94A5-0B09-2830-99D6-F905D512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DA95B-F5D3-20C8-D4EB-35FF61644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3C6A7-E773-8802-F4A8-F6458AF8B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00BFF-D15E-4F82-8ED3-6043935D4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A1C3-AE78-46ED-8131-B37167A35E0E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FA4D6-F862-0281-E1B2-B96B6DC0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B7E4F-71AE-8BAC-EF11-F219CD95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EB37-C7CB-4278-8DE1-0B041725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B411-1ACE-59ED-B4FF-FFA393518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6599D-49DF-3C19-81A1-6DB79A3FD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CE037-CB00-041F-5402-809F6DBA9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E35274-627B-3002-280C-E89C59521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0E0E4-6F02-662E-51D6-062477F9A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820791-F87B-F9EC-AFFD-395BB7AD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A1C3-AE78-46ED-8131-B37167A35E0E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3F33A8-636E-9849-DF5F-4D13105E6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E7AF70-3871-7FFE-4709-44635C807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EB37-C7CB-4278-8DE1-0B041725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5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02D9-A954-FC28-705C-6359C16C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63AB4C-CA31-5AC4-78A4-BA8D0A74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A1C3-AE78-46ED-8131-B37167A35E0E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49D62-34D3-E897-2732-67C407546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4D676-45C5-5572-CEDC-3550B11A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EB37-C7CB-4278-8DE1-0B041725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1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B34DF-68AB-C5B9-6532-0A938C38B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A1C3-AE78-46ED-8131-B37167A35E0E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E05238-A0CD-1F16-51A8-1F0F87D77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D9AEF-31D7-A9B4-EA41-8C6EEF63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EB37-C7CB-4278-8DE1-0B041725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6285-79EB-4126-BE9F-E9CDD4AA9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F3CF5-61C7-9F49-F3D7-605247048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5B5D7-72E2-A1D4-5665-38F02F2BB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BC36D-EF29-0984-F116-D096385B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A1C3-AE78-46ED-8131-B37167A35E0E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D53A2-6399-1EB0-5F23-B2C0B9C6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3BB61-4373-0C6D-308A-BF28CA1D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EB37-C7CB-4278-8DE1-0B041725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2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D3A4-4886-F30B-A4DF-2A6CF59AC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35518-603C-1EFC-71C8-486B6A8B4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4F499-AFDE-B770-EBD6-9A6A7B045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0482F-A9DA-2162-8593-206A0BFC9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A1C3-AE78-46ED-8131-B37167A35E0E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4CEEC-750A-8386-426D-331185C22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8520D-FB58-372D-BF49-E818A782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EB37-C7CB-4278-8DE1-0B041725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0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81896B-1126-06D4-D44B-6F22660BA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8A7EB-26E9-A1AF-3EBD-F7872A58E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9BD2B-79A7-30A9-9288-5F89D50B6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2EA1C3-AE78-46ED-8131-B37167A35E0E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C1A3-6835-980B-A13C-40594F480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BBE-B521-4F3B-AC30-D65FB94F5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3FEB37-C7CB-4278-8DE1-0B041725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7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adilas.biz/hom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adilas.biz/hom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adilas.biz/hom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adilas.biz/hom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news.adilas.biz/hom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adilas.biz/hom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adilas.biz/hom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adilas.biz/hom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adilas.biz/hom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adilas.biz/hom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adilas.biz/hom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3A3A2-DDC0-5D50-F9C2-F3ECB83BE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4CD1BF-74B3-7DED-27A4-D43CB995A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288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7545FE-DB29-14AE-4468-96E34BF96B38}"/>
              </a:ext>
            </a:extLst>
          </p:cNvPr>
          <p:cNvSpPr/>
          <p:nvPr/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rgbClr val="DDD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DDFF"/>
              </a:solidFill>
            </a:endParaRP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0CFEA97D-7CA5-65BF-A3C2-668EF9095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7" y="5842357"/>
            <a:ext cx="2909149" cy="87889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34F33B7-07CF-1252-C378-D1C2BFFB7F30}"/>
              </a:ext>
            </a:extLst>
          </p:cNvPr>
          <p:cNvSpPr/>
          <p:nvPr/>
        </p:nvSpPr>
        <p:spPr>
          <a:xfrm>
            <a:off x="341523" y="385591"/>
            <a:ext cx="4598122" cy="5261066"/>
          </a:xfrm>
          <a:prstGeom prst="roundRect">
            <a:avLst/>
          </a:prstGeom>
          <a:solidFill>
            <a:srgbClr val="0064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147751-D071-B431-6ACB-583EE46836C1}"/>
              </a:ext>
            </a:extLst>
          </p:cNvPr>
          <p:cNvSpPr txBox="1"/>
          <p:nvPr/>
        </p:nvSpPr>
        <p:spPr>
          <a:xfrm>
            <a:off x="988948" y="606457"/>
            <a:ext cx="3494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Brandon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DB7854-6B0B-06B1-FDD4-95D17E735D20}"/>
              </a:ext>
            </a:extLst>
          </p:cNvPr>
          <p:cNvSpPr txBox="1"/>
          <p:nvPr/>
        </p:nvSpPr>
        <p:spPr>
          <a:xfrm>
            <a:off x="627961" y="2141590"/>
            <a:ext cx="404303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Co-Owner: Adilas, LLC</a:t>
            </a:r>
          </a:p>
          <a:p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Web: adilas.biz</a:t>
            </a:r>
          </a:p>
          <a:p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Email: brandon@adilas.biz</a:t>
            </a:r>
          </a:p>
          <a:p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Cell: 435.881.1536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A5B7DE-1043-06FD-50B7-90A1B6F71F97}"/>
              </a:ext>
            </a:extLst>
          </p:cNvPr>
          <p:cNvSpPr txBox="1"/>
          <p:nvPr/>
        </p:nvSpPr>
        <p:spPr>
          <a:xfrm>
            <a:off x="987110" y="1188518"/>
            <a:ext cx="3494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Moore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FE8EBC-69D0-8D1A-6431-3389CE052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94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CA992-D3EA-01DE-7E34-A7265ACAD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4BD0FB-1B0A-641D-FA33-8E67A8E42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288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89E908-6AFD-DAD0-EA8A-2C92B30FF056}"/>
              </a:ext>
            </a:extLst>
          </p:cNvPr>
          <p:cNvSpPr/>
          <p:nvPr/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rgbClr val="DDD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DDFF"/>
              </a:solidFill>
            </a:endParaRP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7B553433-7725-0A1A-FD77-6E45249DF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7" y="5842357"/>
            <a:ext cx="2909149" cy="87889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364009-0BA6-9F31-2F5D-65464CB0B3FD}"/>
              </a:ext>
            </a:extLst>
          </p:cNvPr>
          <p:cNvSpPr/>
          <p:nvPr/>
        </p:nvSpPr>
        <p:spPr>
          <a:xfrm>
            <a:off x="341523" y="385591"/>
            <a:ext cx="4598122" cy="5261066"/>
          </a:xfrm>
          <a:prstGeom prst="roundRect">
            <a:avLst/>
          </a:prstGeom>
          <a:solidFill>
            <a:srgbClr val="0064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94C64E-1A3A-1D29-5B3A-F5B8DFCDFE23}"/>
              </a:ext>
            </a:extLst>
          </p:cNvPr>
          <p:cNvSpPr txBox="1"/>
          <p:nvPr/>
        </p:nvSpPr>
        <p:spPr>
          <a:xfrm>
            <a:off x="1382109" y="606457"/>
            <a:ext cx="4730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Looking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A2F7E7-EAE5-E29C-5D16-3062E8853D6A}"/>
              </a:ext>
            </a:extLst>
          </p:cNvPr>
          <p:cNvSpPr txBox="1"/>
          <p:nvPr/>
        </p:nvSpPr>
        <p:spPr>
          <a:xfrm>
            <a:off x="627961" y="2141590"/>
            <a:ext cx="362394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Connected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Intelligent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Conversational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Automated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Community Driven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Platform Refinement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Ecosystem Growth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World Building</a:t>
            </a:r>
          </a:p>
          <a:p>
            <a:pPr marL="457200" indent="-457200">
              <a:buFontTx/>
              <a:buChar char="-"/>
            </a:pP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86EF58-D483-C3A1-24C0-87F35DCEDB53}"/>
              </a:ext>
            </a:extLst>
          </p:cNvPr>
          <p:cNvSpPr txBox="1"/>
          <p:nvPr/>
        </p:nvSpPr>
        <p:spPr>
          <a:xfrm>
            <a:off x="1393234" y="1188518"/>
            <a:ext cx="3320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Ahead…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E4B1C-604B-5D00-C521-DE6D8A914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5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44CB8-8CE9-DB37-640F-085F95B8A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DB37CC-E19A-507D-53E2-918E052A9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288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4EA4CE-F1AF-168B-328A-D68D2F70A2F6}"/>
              </a:ext>
            </a:extLst>
          </p:cNvPr>
          <p:cNvSpPr/>
          <p:nvPr/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rgbClr val="DDD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DDFF"/>
              </a:solidFill>
            </a:endParaRP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9BAFD8DF-9EED-4812-9FC3-5990A23F6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7" y="5842357"/>
            <a:ext cx="2909149" cy="87889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DB13727-D957-862B-9747-6D14613817F2}"/>
              </a:ext>
            </a:extLst>
          </p:cNvPr>
          <p:cNvSpPr/>
          <p:nvPr/>
        </p:nvSpPr>
        <p:spPr>
          <a:xfrm>
            <a:off x="341523" y="385591"/>
            <a:ext cx="4598122" cy="5261066"/>
          </a:xfrm>
          <a:prstGeom prst="roundRect">
            <a:avLst/>
          </a:prstGeom>
          <a:solidFill>
            <a:srgbClr val="0064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55DF9E-DE79-FBF2-9A73-B6E9EB20AC45}"/>
              </a:ext>
            </a:extLst>
          </p:cNvPr>
          <p:cNvSpPr txBox="1"/>
          <p:nvPr/>
        </p:nvSpPr>
        <p:spPr>
          <a:xfrm>
            <a:off x="910769" y="606457"/>
            <a:ext cx="4730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Thank You!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CAC86B-3310-5E59-6C8B-0B7C18AFAC56}"/>
              </a:ext>
            </a:extLst>
          </p:cNvPr>
          <p:cNvSpPr txBox="1"/>
          <p:nvPr/>
        </p:nvSpPr>
        <p:spPr>
          <a:xfrm>
            <a:off x="627961" y="1568053"/>
            <a:ext cx="3616183" cy="4915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To Learn More…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Explore The Platform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Participate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Contribute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Partner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Invest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Follow The Journey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Visit: adilas.biz</a:t>
            </a:r>
          </a:p>
          <a:p>
            <a:pPr marL="457200" indent="-457200">
              <a:buFontTx/>
              <a:buChar char="-"/>
            </a:pP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96B3E-7975-CE90-FC3C-957DF9D6D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6E264E-B9B4-C840-6693-65612CC03607}"/>
              </a:ext>
            </a:extLst>
          </p:cNvPr>
          <p:cNvSpPr txBox="1"/>
          <p:nvPr/>
        </p:nvSpPr>
        <p:spPr>
          <a:xfrm>
            <a:off x="7528707" y="5693792"/>
            <a:ext cx="3026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Questions:</a:t>
            </a:r>
          </a:p>
          <a:p>
            <a:r>
              <a:rPr lang="en-US" dirty="0"/>
              <a:t>Text Brandon – 435.881.1536</a:t>
            </a:r>
          </a:p>
          <a:p>
            <a:r>
              <a:rPr lang="en-US" dirty="0"/>
              <a:t>Text Steve – 719.439.1761</a:t>
            </a:r>
          </a:p>
        </p:txBody>
      </p:sp>
    </p:spTree>
    <p:extLst>
      <p:ext uri="{BB962C8B-B14F-4D97-AF65-F5344CB8AC3E}">
        <p14:creationId xmlns:p14="http://schemas.microsoft.com/office/powerpoint/2010/main" val="210812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CCCB7-2EEF-A4DB-39AB-5526A2C0B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D2831B-A1C4-B534-2F8D-DB17A2642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288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55306F-0F4C-FF6A-BBD9-9CE4AFF410CF}"/>
              </a:ext>
            </a:extLst>
          </p:cNvPr>
          <p:cNvSpPr/>
          <p:nvPr/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rgbClr val="DDD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DDFF"/>
              </a:solidFill>
            </a:endParaRP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C6644D53-7206-6ACC-56AD-7C34CCC3C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7" y="5842357"/>
            <a:ext cx="2909149" cy="87889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15B074F-D32F-A8AC-7F92-0831448D36AF}"/>
              </a:ext>
            </a:extLst>
          </p:cNvPr>
          <p:cNvSpPr/>
          <p:nvPr/>
        </p:nvSpPr>
        <p:spPr>
          <a:xfrm>
            <a:off x="341523" y="385591"/>
            <a:ext cx="4598122" cy="5261066"/>
          </a:xfrm>
          <a:prstGeom prst="roundRect">
            <a:avLst/>
          </a:prstGeom>
          <a:solidFill>
            <a:srgbClr val="0064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AC9CC4-2BE1-FA95-0A66-FCF059FAD73F}"/>
              </a:ext>
            </a:extLst>
          </p:cNvPr>
          <p:cNvSpPr txBox="1"/>
          <p:nvPr/>
        </p:nvSpPr>
        <p:spPr>
          <a:xfrm>
            <a:off x="988948" y="606457"/>
            <a:ext cx="3494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Steve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73E07B-5830-B6B2-2CE1-5741EDD17C80}"/>
              </a:ext>
            </a:extLst>
          </p:cNvPr>
          <p:cNvSpPr txBox="1"/>
          <p:nvPr/>
        </p:nvSpPr>
        <p:spPr>
          <a:xfrm>
            <a:off x="627961" y="2141590"/>
            <a:ext cx="360021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Co-Owner: Adilas, LLC</a:t>
            </a:r>
          </a:p>
          <a:p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Web: adilas.biz</a:t>
            </a:r>
          </a:p>
          <a:p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Email: steve@adilas.biz</a:t>
            </a:r>
          </a:p>
          <a:p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Cell: 719.439.1761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D01AF-2CB0-6C04-E3D6-E940ADFC15E6}"/>
              </a:ext>
            </a:extLst>
          </p:cNvPr>
          <p:cNvSpPr txBox="1"/>
          <p:nvPr/>
        </p:nvSpPr>
        <p:spPr>
          <a:xfrm>
            <a:off x="700668" y="1188518"/>
            <a:ext cx="4043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Berkenkotter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1A7C63-3F53-4732-0087-27E83DC102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6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01CDC6-8B27-895A-29BB-31457D731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288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57975F-585F-1C20-1CB8-3B5264F6B793}"/>
              </a:ext>
            </a:extLst>
          </p:cNvPr>
          <p:cNvSpPr/>
          <p:nvPr/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rgbClr val="DDD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DD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8A360A-2E6E-9D83-D04C-5D1E527FF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203"/>
            <a:ext cx="12192000" cy="4812827"/>
          </a:xfrm>
          <a:prstGeom prst="rect">
            <a:avLst/>
          </a:prstGeom>
        </p:spPr>
      </p:pic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5A6D249A-3D66-A2F4-FA46-8E720D199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7" y="5842357"/>
            <a:ext cx="2909149" cy="87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9C961-D3CF-6769-DE00-AF0C117D1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992593-0DC4-2FE3-34D6-F073AFCCB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288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6D29EC-7A17-55D2-C126-661A00986DBE}"/>
              </a:ext>
            </a:extLst>
          </p:cNvPr>
          <p:cNvSpPr/>
          <p:nvPr/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rgbClr val="DDD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DDFF"/>
              </a:solidFill>
            </a:endParaRP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438122D5-276D-EA5A-657A-0899EDB14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7" y="5842357"/>
            <a:ext cx="2909149" cy="87889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F2317A-1741-B543-723B-8318244FFAD7}"/>
              </a:ext>
            </a:extLst>
          </p:cNvPr>
          <p:cNvSpPr/>
          <p:nvPr/>
        </p:nvSpPr>
        <p:spPr>
          <a:xfrm>
            <a:off x="341523" y="385591"/>
            <a:ext cx="4598122" cy="5261066"/>
          </a:xfrm>
          <a:prstGeom prst="roundRect">
            <a:avLst/>
          </a:prstGeom>
          <a:solidFill>
            <a:srgbClr val="0064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D6E4E2-01AE-86A1-F778-549EF7AF31A8}"/>
              </a:ext>
            </a:extLst>
          </p:cNvPr>
          <p:cNvSpPr txBox="1"/>
          <p:nvPr/>
        </p:nvSpPr>
        <p:spPr>
          <a:xfrm>
            <a:off x="1297421" y="606457"/>
            <a:ext cx="3494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What Do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0A271-BB20-0694-7561-2EF42F4B3073}"/>
              </a:ext>
            </a:extLst>
          </p:cNvPr>
          <p:cNvSpPr txBox="1"/>
          <p:nvPr/>
        </p:nvSpPr>
        <p:spPr>
          <a:xfrm>
            <a:off x="627961" y="2141590"/>
            <a:ext cx="3762890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Online SaaS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Software as a Service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Operations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Accounting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Standard Package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Custom Code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Start Small </a:t>
            </a:r>
            <a:r>
              <a:rPr lang="en-US" sz="26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2600" dirty="0">
                <a:solidFill>
                  <a:schemeClr val="bg1"/>
                </a:solidFill>
              </a:rPr>
              <a:t> Expand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Great Pricing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2753A8-1F23-6A0C-9808-DE0B2F9CF0F9}"/>
              </a:ext>
            </a:extLst>
          </p:cNvPr>
          <p:cNvSpPr txBox="1"/>
          <p:nvPr/>
        </p:nvSpPr>
        <p:spPr>
          <a:xfrm>
            <a:off x="1097274" y="1188518"/>
            <a:ext cx="4043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We Offer?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265AA-CB08-6F48-6443-D444444A23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3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DF42A-CFCD-09E0-DFEF-221D80EC2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967660-168B-C776-3B25-0CEB4F6A2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288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870841-F128-4702-2673-9D111F1DED04}"/>
              </a:ext>
            </a:extLst>
          </p:cNvPr>
          <p:cNvSpPr/>
          <p:nvPr/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rgbClr val="DDD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DDFF"/>
              </a:solidFill>
            </a:endParaRP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222431C0-C7F9-33D8-0944-A26E857E3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7" y="5842357"/>
            <a:ext cx="2909149" cy="87889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57945B-37D0-0FC1-98BD-6D3BE3F8D975}"/>
              </a:ext>
            </a:extLst>
          </p:cNvPr>
          <p:cNvSpPr/>
          <p:nvPr/>
        </p:nvSpPr>
        <p:spPr>
          <a:xfrm>
            <a:off x="341523" y="385591"/>
            <a:ext cx="4598122" cy="5261066"/>
          </a:xfrm>
          <a:prstGeom prst="roundRect">
            <a:avLst/>
          </a:prstGeom>
          <a:solidFill>
            <a:srgbClr val="0064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CFD389-0CA0-526F-F436-34C9703226CA}"/>
              </a:ext>
            </a:extLst>
          </p:cNvPr>
          <p:cNvSpPr txBox="1"/>
          <p:nvPr/>
        </p:nvSpPr>
        <p:spPr>
          <a:xfrm>
            <a:off x="1212578" y="606457"/>
            <a:ext cx="3494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Common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8DFE92-B703-8215-2D2F-CA6853E3EE0B}"/>
              </a:ext>
            </a:extLst>
          </p:cNvPr>
          <p:cNvSpPr txBox="1"/>
          <p:nvPr/>
        </p:nvSpPr>
        <p:spPr>
          <a:xfrm>
            <a:off x="627961" y="2141590"/>
            <a:ext cx="4150816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Disconnected Systems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Data All Over The Place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Batching &amp; Time Gaps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Dead Ends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Duplicate Data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Legacy Systems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Manual Processes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Hopefully Gets United??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D57D1B-9264-EF82-A53E-59152233A835}"/>
              </a:ext>
            </a:extLst>
          </p:cNvPr>
          <p:cNvSpPr txBox="1"/>
          <p:nvPr/>
        </p:nvSpPr>
        <p:spPr>
          <a:xfrm>
            <a:off x="1219825" y="1188518"/>
            <a:ext cx="4043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9D943-DE5E-2AD3-F69C-4F9F40AE73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13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07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8D296-00F9-C2AB-D62B-F2A0B06B4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D49498-75B0-57BB-06C9-2F8B7F3DA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288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A7E548-0614-7A71-82D6-D095519C55AF}"/>
              </a:ext>
            </a:extLst>
          </p:cNvPr>
          <p:cNvSpPr/>
          <p:nvPr/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rgbClr val="DDD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DDFF"/>
              </a:solidFill>
            </a:endParaRP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327F3E5D-5CF4-DB20-E724-DC5913A62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7" y="5842357"/>
            <a:ext cx="2909149" cy="87889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AC5778E-1EE1-C398-27DA-DC8BAF3F3FC5}"/>
              </a:ext>
            </a:extLst>
          </p:cNvPr>
          <p:cNvSpPr/>
          <p:nvPr/>
        </p:nvSpPr>
        <p:spPr>
          <a:xfrm>
            <a:off x="341523" y="385591"/>
            <a:ext cx="4598122" cy="5261066"/>
          </a:xfrm>
          <a:prstGeom prst="roundRect">
            <a:avLst/>
          </a:prstGeom>
          <a:solidFill>
            <a:srgbClr val="0064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9CFAC0-6D25-C7B0-C59D-592C4EA6316C}"/>
              </a:ext>
            </a:extLst>
          </p:cNvPr>
          <p:cNvSpPr txBox="1"/>
          <p:nvPr/>
        </p:nvSpPr>
        <p:spPr>
          <a:xfrm>
            <a:off x="882640" y="606457"/>
            <a:ext cx="3572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How Adilas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C38602-E202-9B00-960C-41C16E6FE8C5}"/>
              </a:ext>
            </a:extLst>
          </p:cNvPr>
          <p:cNvSpPr txBox="1"/>
          <p:nvPr/>
        </p:nvSpPr>
        <p:spPr>
          <a:xfrm>
            <a:off x="627961" y="2141590"/>
            <a:ext cx="4113242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Kick-butt Data Engine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Interconnected Pieces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Relationships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Business Logic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Transactional Data Core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Configurable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Expandable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You Get It All!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6364E7-DDED-0CE5-E052-E11B2688F49E}"/>
              </a:ext>
            </a:extLst>
          </p:cNvPr>
          <p:cNvSpPr txBox="1"/>
          <p:nvPr/>
        </p:nvSpPr>
        <p:spPr>
          <a:xfrm>
            <a:off x="1459226" y="1188518"/>
            <a:ext cx="2282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Works!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2D70A1-9F94-040F-28DE-15F86FDE0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0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9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3FE96-EDAD-FA02-42F9-9157792CD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D761D6-96D6-15D4-F5CB-DCD8B7F41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288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4986B8-806A-FCB7-5FAA-84951ECB42AA}"/>
              </a:ext>
            </a:extLst>
          </p:cNvPr>
          <p:cNvSpPr/>
          <p:nvPr/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rgbClr val="DDD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DDFF"/>
              </a:solidFill>
            </a:endParaRP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81375C55-77F3-CF0B-714E-8F43F0197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7" y="5842357"/>
            <a:ext cx="2909149" cy="87889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9688EC1-71CE-7B8B-2826-76145AADDF72}"/>
              </a:ext>
            </a:extLst>
          </p:cNvPr>
          <p:cNvSpPr/>
          <p:nvPr/>
        </p:nvSpPr>
        <p:spPr>
          <a:xfrm>
            <a:off x="341523" y="385591"/>
            <a:ext cx="4598122" cy="5261066"/>
          </a:xfrm>
          <a:prstGeom prst="roundRect">
            <a:avLst/>
          </a:prstGeom>
          <a:solidFill>
            <a:srgbClr val="0064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08D8D1-11DD-8D37-4A3B-7BB5489CA1BD}"/>
              </a:ext>
            </a:extLst>
          </p:cNvPr>
          <p:cNvSpPr txBox="1"/>
          <p:nvPr/>
        </p:nvSpPr>
        <p:spPr>
          <a:xfrm>
            <a:off x="760089" y="606457"/>
            <a:ext cx="3745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Functions &amp;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288BB-24E6-8A3E-6800-4F8CF38F3407}"/>
              </a:ext>
            </a:extLst>
          </p:cNvPr>
          <p:cNvSpPr txBox="1"/>
          <p:nvPr/>
        </p:nvSpPr>
        <p:spPr>
          <a:xfrm>
            <a:off x="627961" y="2141590"/>
            <a:ext cx="392607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POS, CRM, ERP,</a:t>
            </a:r>
          </a:p>
          <a:p>
            <a:r>
              <a:rPr lang="en-US" sz="2600" dirty="0">
                <a:solidFill>
                  <a:schemeClr val="bg1"/>
                </a:solidFill>
              </a:rPr>
              <a:t>	Inventory Tracking,</a:t>
            </a:r>
          </a:p>
          <a:p>
            <a:r>
              <a:rPr lang="en-US" sz="2600" dirty="0">
                <a:solidFill>
                  <a:schemeClr val="bg1"/>
                </a:solidFill>
              </a:rPr>
              <a:t>	eCommerce,</a:t>
            </a:r>
          </a:p>
          <a:p>
            <a:r>
              <a:rPr lang="en-US" sz="2600" dirty="0">
                <a:solidFill>
                  <a:schemeClr val="bg1"/>
                </a:solidFill>
              </a:rPr>
              <a:t>	Scheduling,</a:t>
            </a:r>
          </a:p>
          <a:p>
            <a:r>
              <a:rPr lang="en-US" sz="2600" dirty="0">
                <a:solidFill>
                  <a:schemeClr val="bg1"/>
                </a:solidFill>
              </a:rPr>
              <a:t>	Accounting,</a:t>
            </a:r>
          </a:p>
          <a:p>
            <a:r>
              <a:rPr lang="en-US" sz="2600" dirty="0">
                <a:solidFill>
                  <a:schemeClr val="bg1"/>
                </a:solidFill>
              </a:rPr>
              <a:t>	and so much more.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Use Players to get</a:t>
            </a:r>
          </a:p>
          <a:p>
            <a:r>
              <a:rPr lang="en-US" sz="2600" dirty="0">
                <a:solidFill>
                  <a:schemeClr val="bg1"/>
                </a:solidFill>
              </a:rPr>
              <a:t>	Business Functions</a:t>
            </a:r>
          </a:p>
          <a:p>
            <a:pPr marL="457200" indent="-457200">
              <a:buFontTx/>
              <a:buChar char="-"/>
            </a:pP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E6F215-75E1-4A32-1E44-1A2E54B4F352}"/>
              </a:ext>
            </a:extLst>
          </p:cNvPr>
          <p:cNvSpPr txBox="1"/>
          <p:nvPr/>
        </p:nvSpPr>
        <p:spPr>
          <a:xfrm>
            <a:off x="1487507" y="1188518"/>
            <a:ext cx="2509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Players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3EE968-4A2F-EA04-5B35-75D9C2321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76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2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F4300-B0F8-39CE-9F96-E40E7C7A1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662A7A-7A9B-5613-096B-EA5E6CED2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288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9DD39C-0485-3323-CF7A-4306B94DCE40}"/>
              </a:ext>
            </a:extLst>
          </p:cNvPr>
          <p:cNvSpPr/>
          <p:nvPr/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rgbClr val="DDD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DDFF"/>
              </a:solidFill>
            </a:endParaRP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3703BC3E-0690-E99F-1018-6522BF181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7" y="5842357"/>
            <a:ext cx="2909149" cy="87889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4981948-B637-0F72-9E27-70949404EA39}"/>
              </a:ext>
            </a:extLst>
          </p:cNvPr>
          <p:cNvSpPr/>
          <p:nvPr/>
        </p:nvSpPr>
        <p:spPr>
          <a:xfrm>
            <a:off x="341523" y="385591"/>
            <a:ext cx="4598122" cy="5261066"/>
          </a:xfrm>
          <a:prstGeom prst="roundRect">
            <a:avLst/>
          </a:prstGeom>
          <a:solidFill>
            <a:srgbClr val="0064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F4EAB2-7F96-BC99-910B-1D4F012F484A}"/>
              </a:ext>
            </a:extLst>
          </p:cNvPr>
          <p:cNvSpPr txBox="1"/>
          <p:nvPr/>
        </p:nvSpPr>
        <p:spPr>
          <a:xfrm>
            <a:off x="788218" y="606457"/>
            <a:ext cx="4730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Concepts &amp;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E7D641-8863-8FB5-8716-5871078A1BE1}"/>
              </a:ext>
            </a:extLst>
          </p:cNvPr>
          <p:cNvSpPr txBox="1"/>
          <p:nvPr/>
        </p:nvSpPr>
        <p:spPr>
          <a:xfrm>
            <a:off x="627961" y="2141590"/>
            <a:ext cx="3956661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To get results, you have</a:t>
            </a:r>
          </a:p>
          <a:p>
            <a:r>
              <a:rPr lang="en-US" sz="2600" dirty="0">
                <a:solidFill>
                  <a:schemeClr val="bg1"/>
                </a:solidFill>
              </a:rPr>
              <a:t>	to start mixing.</a:t>
            </a:r>
          </a:p>
          <a:p>
            <a:endParaRPr lang="en-US" sz="26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Use Players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Mix Functions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Apply Concepts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Create Results</a:t>
            </a:r>
          </a:p>
          <a:p>
            <a:pPr marL="457200" indent="-457200">
              <a:buFontTx/>
              <a:buChar char="-"/>
            </a:pP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ACA990-CA6A-C06E-919C-7004D972BD9D}"/>
              </a:ext>
            </a:extLst>
          </p:cNvPr>
          <p:cNvSpPr txBox="1"/>
          <p:nvPr/>
        </p:nvSpPr>
        <p:spPr>
          <a:xfrm>
            <a:off x="1393237" y="1188518"/>
            <a:ext cx="2632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Recipes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A9A66-5892-F33E-D713-EBA148643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46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DC85F-A8CD-FD3C-2B0E-E20BD5ABF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2ADF61-FEEE-5F52-9D02-07770839A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288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419396-6784-C9D1-DACC-7481AE8B269F}"/>
              </a:ext>
            </a:extLst>
          </p:cNvPr>
          <p:cNvSpPr/>
          <p:nvPr/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rgbClr val="DDD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DDFF"/>
              </a:solidFill>
            </a:endParaRP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03F54BD7-029D-C605-0FB9-064DB128E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7" y="5842357"/>
            <a:ext cx="2909149" cy="87889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AB8D442-417F-2B34-C8ED-9ABE5B97CE61}"/>
              </a:ext>
            </a:extLst>
          </p:cNvPr>
          <p:cNvSpPr/>
          <p:nvPr/>
        </p:nvSpPr>
        <p:spPr>
          <a:xfrm>
            <a:off x="341523" y="385591"/>
            <a:ext cx="4598122" cy="5261066"/>
          </a:xfrm>
          <a:prstGeom prst="roundRect">
            <a:avLst/>
          </a:prstGeom>
          <a:solidFill>
            <a:srgbClr val="0064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44205C-2EA3-FB81-754A-6BBCAD3D58AD}"/>
              </a:ext>
            </a:extLst>
          </p:cNvPr>
          <p:cNvSpPr txBox="1"/>
          <p:nvPr/>
        </p:nvSpPr>
        <p:spPr>
          <a:xfrm>
            <a:off x="1382109" y="606457"/>
            <a:ext cx="4730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Desired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976CFA-D65B-FF67-3DCB-5E384B175E5E}"/>
              </a:ext>
            </a:extLst>
          </p:cNvPr>
          <p:cNvSpPr txBox="1"/>
          <p:nvPr/>
        </p:nvSpPr>
        <p:spPr>
          <a:xfrm>
            <a:off x="627961" y="2141590"/>
            <a:ext cx="373243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Operational Control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Customer Awareness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Financial Visibility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Process Efficiency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Business Intelligence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Strategic Insight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Accountability</a:t>
            </a:r>
          </a:p>
          <a:p>
            <a:pPr marL="457200" indent="-457200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Revenue Expansion</a:t>
            </a:r>
          </a:p>
          <a:p>
            <a:pPr marL="457200" indent="-457200">
              <a:buFontTx/>
              <a:buChar char="-"/>
            </a:pP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10E5DF-E0A5-8C05-D3FB-48C49B5C690B}"/>
              </a:ext>
            </a:extLst>
          </p:cNvPr>
          <p:cNvSpPr txBox="1"/>
          <p:nvPr/>
        </p:nvSpPr>
        <p:spPr>
          <a:xfrm>
            <a:off x="874760" y="1188518"/>
            <a:ext cx="3320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Outcomes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572EB3-B08C-75AA-2DAB-6209263465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2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235</Words>
  <Application>Microsoft Office PowerPoint</Application>
  <PresentationFormat>Widescreen</PresentationFormat>
  <Paragraphs>99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Brandon Moore</dc:creator>
  <cp:lastModifiedBy>Brandon Moore</cp:lastModifiedBy>
  <cp:revision>23</cp:revision>
  <dcterms:created xsi:type="dcterms:W3CDTF">2026-06-26T19:46:18Z</dcterms:created>
  <dcterms:modified xsi:type="dcterms:W3CDTF">2026-06-30T16:48:00Z</dcterms:modified>
</cp:coreProperties>
</file>